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71" r:id="rId5"/>
    <p:sldId id="281" r:id="rId6"/>
    <p:sldId id="282" r:id="rId7"/>
    <p:sldId id="287" r:id="rId8"/>
    <p:sldId id="272" r:id="rId9"/>
    <p:sldId id="273" r:id="rId10"/>
    <p:sldId id="274" r:id="rId11"/>
    <p:sldId id="266" r:id="rId12"/>
    <p:sldId id="283" r:id="rId13"/>
    <p:sldId id="285" r:id="rId14"/>
    <p:sldId id="284" r:id="rId15"/>
    <p:sldId id="275" r:id="rId16"/>
    <p:sldId id="286" r:id="rId17"/>
    <p:sldId id="276" r:id="rId18"/>
    <p:sldId id="267" r:id="rId19"/>
    <p:sldId id="277" r:id="rId20"/>
    <p:sldId id="278" r:id="rId21"/>
    <p:sldId id="279" r:id="rId22"/>
    <p:sldId id="280" r:id="rId23"/>
    <p:sldId id="260" r:id="rId24"/>
    <p:sldId id="264" r:id="rId2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B8DE75-1126-43E5-BB5E-4AE314E0D5EE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2021년 11월 30일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02BA2C8-71FC-43D0-BD87-0547616971FA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74D0A919-9142-4BF0-95CD-0D0FDF7DFEFA}" type="datetime4">
              <a:rPr lang="ko-KR" altLang="en-US" smtClean="0"/>
              <a:pPr/>
              <a:t>2021년 11월 30일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6539446-6953-447E-A4E3-E7CFBF87004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904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348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67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215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578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737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2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776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3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877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07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550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20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748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544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311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83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78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41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873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08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142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092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307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24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물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하늘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물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물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rtlCol="0" anchor="b">
            <a:noAutofit/>
          </a:bodyPr>
          <a:lstStyle>
            <a:lvl1pPr algn="ctr">
              <a:defRPr sz="60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A54A60-61C0-48DF-8D1B-274488118189}" type="datetime4">
              <a:rPr lang="ko-KR" altLang="en-US" noProof="0" smtClean="0"/>
              <a:t>2021년 11월 30일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D7C787-A899-467E-964A-6DE525F237DB}" type="datetime4">
              <a:rPr lang="ko-KR" altLang="en-US" noProof="0" smtClean="0"/>
              <a:t>2021년 11월 30일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6CB6E7-2CFA-4CCB-8320-BE25BCB6E0A5}" type="datetime4">
              <a:rPr lang="ko-KR" altLang="en-US" noProof="0" smtClean="0"/>
              <a:t>2021년 11월 30일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rtlCol="0" anchor="b">
            <a:normAutofit/>
          </a:bodyPr>
          <a:lstStyle>
            <a:lvl1pPr algn="ctr">
              <a:defRPr sz="6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15B8F34-61DC-4EB3-8368-9DCB0BE543FF}" type="datetime4">
              <a:rPr lang="ko-KR" altLang="en-US" noProof="0" smtClean="0"/>
              <a:t>2021년 11월 30일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84C335-61C8-41FC-9C02-80B60C271479}" type="datetime4">
              <a:rPr lang="ko-KR" altLang="en-US" noProof="0" smtClean="0"/>
              <a:t>2021년 11월 30일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E15DB-B4AB-4DF0-8B6E-0419B96B27B9}" type="datetime4">
              <a:rPr lang="ko-KR" altLang="en-US" noProof="0" smtClean="0"/>
              <a:t>2021년 11월 30일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A58A4B-A487-44DB-8ECC-CE5BF7557B65}" type="datetime4">
              <a:rPr lang="ko-KR" altLang="en-US" noProof="0" smtClean="0"/>
              <a:t>2021년 11월 30일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2ABC822-B961-4687-B839-D809C9B4E9F8}" type="datetime4">
              <a:rPr lang="ko-KR" altLang="en-US" noProof="0" smtClean="0"/>
              <a:t>2021년 11월 30일</a:t>
            </a:fld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A33B2-C560-418A-BD8D-A1A249796324}" type="datetime4">
              <a:rPr lang="ko-KR" altLang="en-US" noProof="0" smtClean="0"/>
              <a:t>2021년 11월 30일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0864A5-D496-4959-9E78-D1AD4F507D5A}" type="datetime4">
              <a:rPr lang="ko-KR" altLang="en-US" noProof="0" smtClean="0"/>
              <a:t>2021년 11월 30일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물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9" name="물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물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641080" y="6601968"/>
            <a:ext cx="137160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83ECE72-C721-4769-8167-8A9A9DAC554D}" type="datetime4">
              <a:rPr lang="ko-KR" altLang="en-US" noProof="0" smtClean="0"/>
              <a:t>2021년 11월 30일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48640" indent="-228600" algn="l" defTabSz="914400" rtl="0" eaLnBrk="1" latinLnBrk="1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82296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09728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37160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64592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4283" y="1497874"/>
            <a:ext cx="9602789" cy="957943"/>
          </a:xfrm>
        </p:spPr>
        <p:txBody>
          <a:bodyPr rtlCol="0"/>
          <a:lstStyle/>
          <a:p>
            <a:pPr rtl="0"/>
            <a:r>
              <a:rPr lang="en-US" altLang="ko-K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rPr>
              <a:t>AVR </a:t>
            </a:r>
            <a:r>
              <a:rPr lang="en-US" altLang="ko-KR" sz="72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rPr>
              <a:t>ADC&amp;Serial</a:t>
            </a:r>
            <a:r>
              <a:rPr lang="en-US" altLang="ko-K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ko-KR" alt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305872" y="3925389"/>
            <a:ext cx="9601200" cy="9906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20181040 </a:t>
            </a:r>
            <a:r>
              <a:rPr lang="ko-KR" altLang="en-US" sz="2400" dirty="0" smtClean="0"/>
              <a:t>김효진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6376" y="186431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ADC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관련 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4307" y="1210770"/>
            <a:ext cx="58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ADCSRA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52B355C0-0B9D-4889-B930-6DF9621C407F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644" t="531" r="822" b="-531"/>
          <a:stretch/>
        </p:blipFill>
        <p:spPr>
          <a:xfrm>
            <a:off x="928021" y="1733990"/>
            <a:ext cx="9925820" cy="13848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B3AD23-D57F-4E3C-A3E1-18B78269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62" y="3246342"/>
            <a:ext cx="4999964" cy="2822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EB9764-D485-483E-88FF-35A5C971BA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3"/>
          <a:stretch/>
        </p:blipFill>
        <p:spPr>
          <a:xfrm>
            <a:off x="5807041" y="3246342"/>
            <a:ext cx="6130493" cy="28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41121" y="28408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Serial(USART)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322" y="1227605"/>
            <a:ext cx="1259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직렬통신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(Serial)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하나의 채널에 한 개의 데이터 신호를 순차적으로 보내는 통신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병렬통신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(Parallel)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여러 개의 병렬 채널 위로 동시에 여러 개의 데이터 신호 보내는 통신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6. 통신 방식의 비교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60" y="3272887"/>
            <a:ext cx="10129222" cy="297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8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41121" y="28408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Serial(USART)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506" y="2499928"/>
            <a:ext cx="48398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단방향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통신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Simlpex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반 이중 통신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(Half </a:t>
            </a: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duflex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전 이중 방식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(Full </a:t>
            </a: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duflex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2050" name="Picture 2" descr="https://lh5.googleusercontent.com/Lf_F_SXQXmkEW4YLq596XYdCvbYWjfkKRAL8Jsr9jPlXWn1hB8GXnjvwNzd6qoMfZDf3QGEsUq5rbEhH3wSWuHASejqSnWOdBctbfiS8S68cj0AlJIWwnH47lT5sABr5bxYfFf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907" y="1929668"/>
            <a:ext cx="5981455" cy="338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80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41121" y="28408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Serial(USART)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766" y="2001726"/>
            <a:ext cx="1149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 smtClean="0">
                <a:solidFill>
                  <a:schemeClr val="accent2">
                    <a:lumMod val="50000"/>
                  </a:schemeClr>
                </a:solidFill>
              </a:rPr>
              <a:t>비동기통신</a:t>
            </a:r>
            <a:r>
              <a:rPr lang="ko-KR" altLang="en-US" sz="24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ko-KR" altLang="en-US" sz="2400" dirty="0" smtClean="0"/>
              <a:t>데이터를 </a:t>
            </a:r>
            <a:r>
              <a:rPr lang="ko-KR" altLang="en-US" sz="2400" dirty="0" err="1" smtClean="0"/>
              <a:t>전송할때</a:t>
            </a:r>
            <a:r>
              <a:rPr lang="ko-KR" altLang="en-US" sz="2400" dirty="0" smtClean="0"/>
              <a:t> 하나의 글자를 나타내는 부호의 전후에 </a:t>
            </a:r>
            <a:r>
              <a:rPr lang="en-US" altLang="ko-KR" sz="2400" dirty="0" smtClean="0"/>
              <a:t>start</a:t>
            </a:r>
            <a:r>
              <a:rPr lang="ko-KR" altLang="en-US" sz="2400" dirty="0" smtClean="0"/>
              <a:t>비트와 </a:t>
            </a:r>
            <a:r>
              <a:rPr lang="en-US" altLang="ko-KR" sz="2400" dirty="0" smtClean="0"/>
              <a:t>stop</a:t>
            </a:r>
            <a:r>
              <a:rPr lang="ko-KR" altLang="en-US" sz="2400" dirty="0" smtClean="0"/>
              <a:t>비트를 넣어서 블록의 동기화를 취하는 방식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7766" y="1084467"/>
            <a:ext cx="11193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동기 통신 </a:t>
            </a:r>
            <a:r>
              <a:rPr lang="en-US" altLang="ko-KR" sz="2400" dirty="0" smtClean="0"/>
              <a:t>: 2</a:t>
            </a:r>
            <a:r>
              <a:rPr lang="ko-KR" altLang="en-US" sz="2400" dirty="0" smtClean="0"/>
              <a:t>대의 송수신 시스템이 통신 시에 시차가 있을 경우 보내온 데이터를 잘못 해석할 가능성을 막기 위해 양방향 시차를 맞추어 통신하는 방식</a:t>
            </a:r>
            <a:endParaRPr lang="ko-KR" altLang="en-US" sz="2400" dirty="0"/>
          </a:p>
        </p:txBody>
      </p:sp>
      <p:pic>
        <p:nvPicPr>
          <p:cNvPr id="3074" name="Picture 2" descr="Serial Communication Interface - 02 - Jaes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1" y="3106058"/>
            <a:ext cx="5290307" cy="33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566662"/>
              </p:ext>
            </p:extLst>
          </p:nvPr>
        </p:nvGraphicFramePr>
        <p:xfrm>
          <a:off x="6045590" y="3145993"/>
          <a:ext cx="5791200" cy="326836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14342">
                  <a:extLst>
                    <a:ext uri="{9D8B030D-6E8A-4147-A177-3AD203B41FA5}">
                      <a16:colId xmlns:a16="http://schemas.microsoft.com/office/drawing/2014/main" val="3363245589"/>
                    </a:ext>
                  </a:extLst>
                </a:gridCol>
                <a:gridCol w="1938993">
                  <a:extLst>
                    <a:ext uri="{9D8B030D-6E8A-4147-A177-3AD203B41FA5}">
                      <a16:colId xmlns:a16="http://schemas.microsoft.com/office/drawing/2014/main" val="2194355858"/>
                    </a:ext>
                  </a:extLst>
                </a:gridCol>
                <a:gridCol w="2137865">
                  <a:extLst>
                    <a:ext uri="{9D8B030D-6E8A-4147-A177-3AD203B41FA5}">
                      <a16:colId xmlns:a16="http://schemas.microsoft.com/office/drawing/2014/main" val="3220566163"/>
                    </a:ext>
                  </a:extLst>
                </a:gridCol>
              </a:tblGrid>
              <a:tr h="5439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동기식 전송방식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비동기식</a:t>
                      </a:r>
                      <a:r>
                        <a:rPr lang="ko-KR" altLang="en-US" dirty="0" smtClean="0"/>
                        <a:t> 전송방식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411103"/>
                  </a:ext>
                </a:extLst>
              </a:tr>
              <a:tr h="6023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통신 속도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저속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618435"/>
                  </a:ext>
                </a:extLst>
              </a:tr>
              <a:tr h="6023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구축 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49312"/>
                  </a:ext>
                </a:extLst>
              </a:tr>
              <a:tr h="9757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동기 제어 방식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클럭 동기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Start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bit,stop</a:t>
                      </a:r>
                      <a:r>
                        <a:rPr lang="en-US" altLang="ko-KR" baseline="0" dirty="0" smtClean="0"/>
                        <a:t> bit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60344"/>
                  </a:ext>
                </a:extLst>
              </a:tr>
              <a:tr h="5439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전송단위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블록 단위 전송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 단위 전송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7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98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41121" y="28408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Serial(USART)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9883" y="1198666"/>
            <a:ext cx="915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RS232 :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비동기식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직렬 통신 인터페이스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(1:1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통신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37" y="1817352"/>
            <a:ext cx="5876925" cy="1247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44" y="3358717"/>
            <a:ext cx="5305156" cy="3170797"/>
          </a:xfrm>
          <a:prstGeom prst="rect">
            <a:avLst/>
          </a:prstGeom>
        </p:spPr>
      </p:pic>
      <p:pic>
        <p:nvPicPr>
          <p:cNvPr id="4098" name="Picture 2" descr="아두이노 기초7. 시리얼통신 - 코딩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09" y="3604169"/>
            <a:ext cx="3598740" cy="255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45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41121" y="28408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Serial(USART)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284" y="1255489"/>
            <a:ext cx="10465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프로토콜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컴퓨터나 원거리 통신 장비 사이 정보를 주고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받을때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양식과 규칙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E92408-9E43-4200-8719-71D25A78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19" y="2209596"/>
            <a:ext cx="8230313" cy="13961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7284" y="3745966"/>
            <a:ext cx="10356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St 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시작 비트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항상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(n) 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데이터 비트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(0~8)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P 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패리티 비트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홀수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짝수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Sp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 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정지 비트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항상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High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IDLE :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통신라인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RxD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TxD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에 데이터 전송되지 않음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항상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High)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[] 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옵션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5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41121" y="28408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Serial(USART)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844" y="998205"/>
            <a:ext cx="915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아스키 코드 표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146" name="Picture 2" descr="https://media.vlpt.us/images/exploit017/post/9eb5ba8c-326f-4ede-9706-7c0d260c6301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81" y="1521425"/>
            <a:ext cx="9919062" cy="503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4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41121" y="28408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SzPct val="104000"/>
              <a:buFont typeface="+mj-lt"/>
              <a:buAutoNum type="romanUcPeriod" startAt="4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USART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관련 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9859" y="5104579"/>
            <a:ext cx="7863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UDRn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에 데이터를 쓰면 </a:t>
            </a: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TxBn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에 저장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UDRn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에 데이터를 읽으면 </a:t>
            </a: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RxBn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에 저장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1DDBB27B-AC26-486A-9051-A819EA6F8A2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686" t="8247" r="808" b="4982"/>
          <a:stretch/>
        </p:blipFill>
        <p:spPr>
          <a:xfrm>
            <a:off x="1639916" y="3192981"/>
            <a:ext cx="8443608" cy="17509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843" y="1099177"/>
            <a:ext cx="11115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동기 통신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통신 두 당사자와 시계를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동기시켜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같은 시간을 사용하여 송신부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수신부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각각의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프레임내의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데이터를 구분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동기신호선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필요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비동기 통신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송신부와 수신부가 각각의 시계가 일치하지 않는다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843" y="2669761"/>
            <a:ext cx="7863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UDRn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4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41121" y="28408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SzPct val="104000"/>
              <a:buFont typeface="+mj-lt"/>
              <a:buAutoNum type="romanUcPeriod" startAt="4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USART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관련 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6487" y="3289413"/>
            <a:ext cx="13078045" cy="294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: USART 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수신 완료</a:t>
            </a:r>
            <a:endParaRPr lang="en-US" altLang="ko-KR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읽지 않은 데이터가 </a:t>
            </a:r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있을경우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 1		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다 읽었을 경우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0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: USART 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송신 완료</a:t>
            </a:r>
            <a:endParaRPr lang="en-US" altLang="ko-KR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송신완료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데이터가 </a:t>
            </a:r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없을경우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		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데이터가 </a:t>
            </a:r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있을경우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0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비트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5 : USART 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데이터 레지스터 빔</a:t>
            </a:r>
            <a:endParaRPr lang="en-US" altLang="ko-KR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송신버퍼에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데이터를 입력 할 수 있는지</a:t>
            </a:r>
            <a:endParaRPr lang="en-US" altLang="ko-KR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</a:t>
            </a:r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받을수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있다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		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없다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=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</a:t>
            </a:r>
            <a:endParaRPr lang="en-US" altLang="ko-KR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900" y="998205"/>
            <a:ext cx="7863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UCSRnA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내용 개체 틀 3">
            <a:extLst>
              <a:ext uri="{FF2B5EF4-FFF2-40B4-BE49-F238E27FC236}">
                <a16:creationId xmlns:a16="http://schemas.microsoft.com/office/drawing/2014/main" id="{7CA25C6A-E177-457A-97A8-83AB83236ED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8" y="1521425"/>
            <a:ext cx="11507275" cy="17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41121" y="28408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SzPct val="104000"/>
              <a:buFont typeface="+mj-lt"/>
              <a:buAutoNum type="romanUcPeriod" startAt="4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USART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관련 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900" y="998205"/>
            <a:ext cx="7863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solidFill>
                  <a:schemeClr val="accent2">
                    <a:lumMod val="50000"/>
                  </a:schemeClr>
                </a:solidFill>
              </a:rPr>
              <a:t>UCSRnA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내용 개체 틀 3">
            <a:extLst>
              <a:ext uri="{FF2B5EF4-FFF2-40B4-BE49-F238E27FC236}">
                <a16:creationId xmlns:a16="http://schemas.microsoft.com/office/drawing/2014/main" id="{7CA25C6A-E177-457A-97A8-83AB83236ED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8" y="1521425"/>
            <a:ext cx="11507275" cy="17679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23626" y="3421614"/>
            <a:ext cx="9468374" cy="2803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: </a:t>
            </a:r>
            <a:r>
              <a:rPr lang="ko-KR" altLang="en-US" sz="2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프레임오류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프레임 오류가 발생했을 때 사용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: 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오버런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(= 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</a:t>
            </a: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초과</a:t>
            </a:r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감지 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</a:t>
            </a:r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비트 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 : 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전송 속도 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ko-KR" altLang="en-US" sz="2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배증가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2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보레이트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분주기를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16  8)</a:t>
            </a: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   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비동기 </a:t>
            </a:r>
            <a:r>
              <a:rPr lang="ko-KR" altLang="en-US" sz="2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동작일때만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사용가능 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동기동작일경우 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</a:t>
            </a:r>
            <a:r>
              <a:rPr lang="ko-KR" altLang="en-US" sz="2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을써준다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: 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다중 프로세서 통신 모드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856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4228" y="511671"/>
            <a:ext cx="1900725" cy="813381"/>
          </a:xfrm>
        </p:spPr>
        <p:txBody>
          <a:bodyPr rtlCol="0">
            <a:noAutofit/>
          </a:bodyPr>
          <a:lstStyle/>
          <a:p>
            <a:r>
              <a:rPr lang="ko-KR" alt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목차</a:t>
            </a:r>
            <a:endParaRPr lang="ko-KR" altLang="en-US" sz="6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10104" y="1467732"/>
            <a:ext cx="5688971" cy="4297555"/>
          </a:xfrm>
        </p:spPr>
        <p:txBody>
          <a:bodyPr rtlCol="0"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   ADC</a:t>
            </a:r>
            <a:endParaRPr lang="en-US" altLang="ko-K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   ADC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관련 레지스터 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  Serial(USART)</a:t>
            </a:r>
            <a:endParaRPr lang="en-US" altLang="ko-K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  </a:t>
            </a: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USART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관련 레지스터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   회로도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  </a:t>
            </a:r>
            <a:r>
              <a:rPr lang="ko-KR" altLang="en-US" sz="36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구동영상</a:t>
            </a:r>
            <a:endParaRPr lang="en-US" altLang="ko-K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77555" y="12214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SzPct val="104000"/>
              <a:buFont typeface="+mj-lt"/>
              <a:buAutoNum type="romanUcPeriod" startAt="4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USART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관련 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898" y="736595"/>
            <a:ext cx="7863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UCSRnB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898" y="2613684"/>
            <a:ext cx="12953440" cy="4107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: RX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완료 인터럽트 허용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ko-KR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RXCn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 :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수신완료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인터럽트 활성화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: TX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완료 인터럽트 허용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TXCn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 :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송신완료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인터럽트 활성화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: USART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레지스터 빔 인터럽트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허용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</a:t>
            </a: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UDRIEn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 :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송신 데이터 레지스터 준비완료 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인터럽트 활성화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: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수신부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가능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  <a:r>
              <a:rPr lang="en-US" altLang="ko-KR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RXENn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 :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수신부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동작 활성화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수신 입력 핀이 입출력 포트 기능 정지 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                                  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직렬 통신의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입력포트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역할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: 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송신부 가능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altLang="ko-KR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TXENn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 :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송신부 동작 활성화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 출력 핀이 입출력 포트 기능 정지 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                                  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직렬 통신의 출력 포트 역할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: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문자크기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전송 문자의 데이터 비트의 개수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문자의크기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설정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: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수신 문자 비트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수신문자의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번째 데이터를 나타낼 때 사용한다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: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송신 문자 비트                 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송신문자의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번째 데이터를 나타낼 때 사용한다</a:t>
            </a:r>
            <a:endParaRPr lang="ko-KR" altLang="en-US" sz="1600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C91E10E7-B952-4DB4-AE16-43590F04E478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98" y="1259815"/>
            <a:ext cx="10939075" cy="12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77555" y="12214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SzPct val="104000"/>
              <a:buFont typeface="+mj-lt"/>
              <a:buAutoNum type="romanUcPeriod" startAt="4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USART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관련 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898" y="736595"/>
            <a:ext cx="7863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UCSRnC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898" y="2358639"/>
            <a:ext cx="129534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: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예약 비트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: USART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모드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선택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동기 전송 모드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0 =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비동기 전송 모드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5:4 :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패리티 모드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패리티의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생성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검사 가능 과 패리티 형태 설정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: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정지 비트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선택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송신부에서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삽입할 정지 비트의 수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선택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USBS = 1 : 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정지비트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USBS = 0 :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정지비트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2:1 :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문자 크기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전송 문자의 데이터 비트 수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문자크기를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설정 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: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클록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극성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동기모드에만 사용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샘플과 동기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클록간의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관계 설정</a:t>
            </a:r>
            <a:endParaRPr lang="ko-KR" altLang="en-US" sz="1600" dirty="0"/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B48202D9-5C4A-4034-8116-10D13BBFF06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79" y="1259815"/>
            <a:ext cx="11075102" cy="1098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651DA7-B880-4F15-B41C-0AF05F55A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139" y="2658828"/>
            <a:ext cx="2853175" cy="1249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3380C-4ABC-4400-8237-121B6BA9F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374" y="4379432"/>
            <a:ext cx="3328704" cy="1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9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77555" y="122145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SzPct val="104000"/>
              <a:buFont typeface="+mj-lt"/>
              <a:buAutoNum type="romanUcPeriod" startAt="4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USART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관련 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898" y="736595"/>
            <a:ext cx="7863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UBRRnL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UBRRnH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898" y="2358639"/>
            <a:ext cx="104209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15:12 :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예약비트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11:0: </a:t>
            </a:r>
            <a:r>
              <a:rPr lang="en-US" altLang="ko-KR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USARTn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보레이트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레지스터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ko-KR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UBRRnH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상위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UBRRNL =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하위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비트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수신 도중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보레이트가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변경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데이터 손상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내용 개체 틀 3">
            <a:extLst>
              <a:ext uri="{FF2B5EF4-FFF2-40B4-BE49-F238E27FC236}">
                <a16:creationId xmlns:a16="http://schemas.microsoft.com/office/drawing/2014/main" id="{55F19840-8925-4E07-9179-77E14EE8AA6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98" y="1240600"/>
            <a:ext cx="9741273" cy="15850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8A518-BA96-4DF8-8C72-83AD3933F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460" y="4348071"/>
            <a:ext cx="7248066" cy="16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358538" y="275353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Font typeface="+mj-lt"/>
              <a:buAutoNum type="romanUcPeriod" startAt="5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회로도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5" y="275353"/>
            <a:ext cx="9442970" cy="6450274"/>
          </a:xfrm>
        </p:spPr>
      </p:pic>
    </p:spTree>
    <p:extLst>
      <p:ext uri="{BB962C8B-B14F-4D97-AF65-F5344CB8AC3E}">
        <p14:creationId xmlns:p14="http://schemas.microsoft.com/office/powerpoint/2010/main" val="19520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358538" y="275353"/>
            <a:ext cx="9509759" cy="71412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pPr marL="857250" indent="-857250">
              <a:buFont typeface="+mj-lt"/>
              <a:buAutoNum type="romanUcPeriod" startAt="6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구동영상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4" name="구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911468" y="1604725"/>
            <a:ext cx="6303951" cy="35459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5300" y="1625600"/>
            <a:ext cx="2374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err="1"/>
              <a:t>sw</a:t>
            </a:r>
            <a:r>
              <a:rPr lang="en-US" altLang="ko-KR" dirty="0"/>
              <a:t> 0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ko-KR" altLang="en-US" dirty="0"/>
              <a:t>시리얼 창에 </a:t>
            </a:r>
            <a:r>
              <a:rPr lang="en-US" altLang="ko-KR" dirty="0"/>
              <a:t>0~9</a:t>
            </a:r>
            <a:r>
              <a:rPr lang="ko-KR" altLang="en-US" dirty="0"/>
              <a:t>까지 숫자 패드 누를 시 각 번호에 맞는 </a:t>
            </a:r>
            <a:r>
              <a:rPr lang="en-US" altLang="ko-KR" dirty="0"/>
              <a:t>led </a:t>
            </a:r>
            <a:r>
              <a:rPr lang="ko-KR" altLang="en-US" dirty="0"/>
              <a:t>점등 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센서 값을 </a:t>
            </a:r>
            <a:r>
              <a:rPr lang="en-US" altLang="ko-KR" dirty="0" err="1"/>
              <a:t>fnd</a:t>
            </a:r>
            <a:r>
              <a:rPr lang="ko-KR" altLang="en-US" dirty="0"/>
              <a:t>로 출력하도록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센서 값을 시리얼 창에 출력하도록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342900" indent="-342900">
              <a:buFont typeface="+mj-lt"/>
              <a:buAutoNum type="arabicPeriod"/>
            </a:pPr>
            <a:endParaRPr lang="ko-KR" altLang="en-US" dirty="0"/>
          </a:p>
          <a:p>
            <a:pPr marL="342900" indent="-3429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6376" y="186431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I. ADC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50079" y="1089019"/>
            <a:ext cx="933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ADC 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연속 아날로그신호를 불연속 디지털신호로 변환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66" y="1806941"/>
            <a:ext cx="4188466" cy="40606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92273" y="1914480"/>
            <a:ext cx="47764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Filtering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Samping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표본화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</a:rPr>
              <a:t>Samping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 late(clock)=SPS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Quantization(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양자화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Coding(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부호화</a:t>
            </a:r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6376" y="186431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I. ADC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6366" y="3920414"/>
            <a:ext cx="4776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멀티플렉서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Sample and Holder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879" y="1417408"/>
            <a:ext cx="8328468" cy="1979915"/>
          </a:xfrm>
          <a:prstGeom prst="rect">
            <a:avLst/>
          </a:prstGeom>
        </p:spPr>
      </p:pic>
      <p:pic>
        <p:nvPicPr>
          <p:cNvPr id="8" name="그림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42C7753-7468-4894-BA91-0433557D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879" y="3811875"/>
            <a:ext cx="3515622" cy="22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6376" y="186431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I. ADC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803" y="894317"/>
            <a:ext cx="10710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병렬구조의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ADC (Flash ADC):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회로소자의 병렬 구조로 빠른 샘플링 속도로 변환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47" y="2006443"/>
            <a:ext cx="6473845" cy="44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6376" y="186431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I. ADC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804" y="894317"/>
            <a:ext cx="112551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축차 비교형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ADC(SAR ADC):</a:t>
            </a:r>
            <a:r>
              <a:rPr lang="ko-KR" alt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800" dirty="0">
                <a:latin typeface="+mj-lt"/>
              </a:rPr>
              <a:t>SAR(Successive Approximation Register)</a:t>
            </a:r>
            <a:r>
              <a:rPr lang="ko-KR" altLang="en-US" sz="2800" dirty="0">
                <a:latin typeface="+mj-lt"/>
              </a:rPr>
              <a:t>을 사용하여 최상위 </a:t>
            </a:r>
            <a:r>
              <a:rPr lang="ko-KR" altLang="en-US" sz="2800" dirty="0" err="1">
                <a:latin typeface="+mj-lt"/>
              </a:rPr>
              <a:t>비트로부터</a:t>
            </a:r>
            <a:r>
              <a:rPr lang="ko-KR" altLang="en-US" sz="2800" dirty="0">
                <a:latin typeface="+mj-lt"/>
              </a:rPr>
              <a:t> 순서대로 하위 </a:t>
            </a:r>
            <a:r>
              <a:rPr lang="ko-KR" altLang="en-US" sz="2800" dirty="0" err="1">
                <a:latin typeface="+mj-lt"/>
              </a:rPr>
              <a:t>비트쪽으로</a:t>
            </a:r>
            <a:r>
              <a:rPr lang="ko-KR" altLang="en-US" sz="2800" dirty="0">
                <a:latin typeface="+mj-lt"/>
              </a:rPr>
              <a:t> 수정하여 가는 방법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델타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시그마 변조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ADC(Delta-sigma ADC): </a:t>
            </a:r>
            <a:r>
              <a:rPr lang="ko-KR" altLang="en-US" sz="2800" dirty="0">
                <a:latin typeface="+mj-lt"/>
              </a:rPr>
              <a:t>신호의 값을 대강 예측하여</a:t>
            </a:r>
            <a:r>
              <a:rPr lang="en-US" altLang="ko-KR" sz="2800" dirty="0">
                <a:latin typeface="+mj-lt"/>
              </a:rPr>
              <a:t>, </a:t>
            </a:r>
            <a:r>
              <a:rPr lang="ko-KR" altLang="en-US" sz="2800" dirty="0">
                <a:latin typeface="+mj-lt"/>
              </a:rPr>
              <a:t>오차를 구한 다음</a:t>
            </a:r>
            <a:r>
              <a:rPr lang="en-US" altLang="ko-KR" sz="2800" dirty="0">
                <a:latin typeface="+mj-lt"/>
              </a:rPr>
              <a:t>, </a:t>
            </a:r>
            <a:r>
              <a:rPr lang="ko-KR" altLang="en-US" sz="2800" dirty="0">
                <a:latin typeface="+mj-lt"/>
              </a:rPr>
              <a:t>누적된 오차를 이용하여 오차를 </a:t>
            </a:r>
            <a:r>
              <a:rPr lang="ko-KR" altLang="en-US" sz="2800" dirty="0" smtClean="0">
                <a:latin typeface="+mj-lt"/>
              </a:rPr>
              <a:t>보정하는 방식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93" y="3571973"/>
            <a:ext cx="3947307" cy="285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231" y="3571973"/>
            <a:ext cx="5553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6376" y="186431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I. ADC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3158" y="1030862"/>
            <a:ext cx="58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Atmega128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의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ADC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의 특징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96674" y="1831376"/>
            <a:ext cx="7835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-10-bit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분해능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28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-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13~260us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변환시간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-8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개의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단극성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 입력 채널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-22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개의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차동입력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-10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배와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20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배 증폭을 갖는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개의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차동입력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-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선택 가능한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2.56V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내부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기준전압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-</a:t>
            </a:r>
            <a:r>
              <a:rPr lang="en-US" altLang="ko-KR" sz="2800" dirty="0" err="1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Clk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 50~200khz</a:t>
            </a:r>
          </a:p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-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축자 비교형 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ADC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22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6376" y="186431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I. ADC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7627" y="1084935"/>
            <a:ext cx="58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Single-ended :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단극성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입력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(+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전압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6376" y="3678531"/>
            <a:ext cx="639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Differential :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양극성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입력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(+/-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잔압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차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549BE-AEB8-47E2-85E8-8B21A49C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53" y="1784476"/>
            <a:ext cx="1933494" cy="16415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879" y="4518204"/>
            <a:ext cx="29337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62511" y="2066507"/>
            <a:ext cx="5883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접지에 대해 측정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ADLAR:0    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오른쪽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정렬유리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2512" y="4422409"/>
            <a:ext cx="5883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두입력의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신호 차를 이용하여 측정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ADLAR:1   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왼쪽 </a:t>
            </a:r>
            <a:r>
              <a:rPr lang="ko-KR" alt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정렬유리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이득설정가능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공통 모드 잡음 제거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7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6376" y="186431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ADC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관련 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4307" y="1210770"/>
            <a:ext cx="58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ADMUX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2F6F41F0-6981-48E9-B54E-FB32591F2C6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67" y="1733990"/>
            <a:ext cx="9626101" cy="15468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9A7EF2-DB55-409E-864F-BB31318D2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67" y="3280793"/>
            <a:ext cx="9626101" cy="1561049"/>
          </a:xfrm>
          <a:prstGeom prst="rect">
            <a:avLst/>
          </a:prstGeom>
        </p:spPr>
      </p:pic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CEE06A14-579C-4936-8853-066572DDDD71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539" y="468493"/>
            <a:ext cx="8841997" cy="59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바다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751_TF02895256.potx" id="{C69014F7-6B02-4151-A5AD-D9E3B077F1A6}" vid="{D82D47EE-5870-4112-8F3F-3B935AC0D719}"/>
    </a:ext>
  </a:extLst>
</a:theme>
</file>

<file path=ppt/theme/theme2.xml><?xml version="1.0" encoding="utf-8"?>
<a:theme xmlns:a="http://schemas.openxmlformats.org/drawingml/2006/main" name="Office 테마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바다 그림 프레젠테이션(와이드스크린)</Template>
  <TotalTime>3666</TotalTime>
  <Words>928</Words>
  <Application>Microsoft Office PowerPoint</Application>
  <PresentationFormat>와이드스크린</PresentationFormat>
  <Paragraphs>175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HY엽서M</vt:lpstr>
      <vt:lpstr>HY중고딕</vt:lpstr>
      <vt:lpstr>바탕</vt:lpstr>
      <vt:lpstr>Arial</vt:lpstr>
      <vt:lpstr>Georgia</vt:lpstr>
      <vt:lpstr>Wingdings</vt:lpstr>
      <vt:lpstr>바다 16x9</vt:lpstr>
      <vt:lpstr>AVR ADC&amp;Serial 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Serial(USART)</vt:lpstr>
      <vt:lpstr>Serial(USART)</vt:lpstr>
      <vt:lpstr>Serial(USART)</vt:lpstr>
      <vt:lpstr>Serial(USART)</vt:lpstr>
      <vt:lpstr>Serial(USART)</vt:lpstr>
      <vt:lpstr>Serial(USART)</vt:lpstr>
      <vt:lpstr>USART관련 레지스터</vt:lpstr>
      <vt:lpstr>USART관련 레지스터</vt:lpstr>
      <vt:lpstr>USART관련 레지스터</vt:lpstr>
      <vt:lpstr>USART관련 레지스터</vt:lpstr>
      <vt:lpstr>USART관련 레지스터</vt:lpstr>
      <vt:lpstr>USART관련 레지스터</vt:lpstr>
      <vt:lpstr> 회로도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 LED</dc:title>
  <dc:creator>user</dc:creator>
  <cp:lastModifiedBy>user</cp:lastModifiedBy>
  <cp:revision>46</cp:revision>
  <dcterms:created xsi:type="dcterms:W3CDTF">2021-07-09T07:24:18Z</dcterms:created>
  <dcterms:modified xsi:type="dcterms:W3CDTF">2021-11-30T13:31:17Z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